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8"/>
  </p:notesMasterIdLst>
  <p:sldIdLst>
    <p:sldId id="256" r:id="rId2"/>
    <p:sldId id="257" r:id="rId3"/>
    <p:sldId id="279" r:id="rId4"/>
    <p:sldId id="258" r:id="rId5"/>
    <p:sldId id="307" r:id="rId6"/>
    <p:sldId id="308" r:id="rId7"/>
    <p:sldId id="287" r:id="rId8"/>
    <p:sldId id="281" r:id="rId9"/>
    <p:sldId id="303" r:id="rId10"/>
    <p:sldId id="282" r:id="rId11"/>
    <p:sldId id="283" r:id="rId12"/>
    <p:sldId id="285" r:id="rId13"/>
    <p:sldId id="284" r:id="rId14"/>
    <p:sldId id="286" r:id="rId15"/>
    <p:sldId id="288" r:id="rId16"/>
    <p:sldId id="306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8" autoAdjust="0"/>
  </p:normalViewPr>
  <p:slideViewPr>
    <p:cSldViewPr>
      <p:cViewPr varScale="1">
        <p:scale>
          <a:sx n="103" d="100"/>
          <a:sy n="103" d="100"/>
        </p:scale>
        <p:origin x="1776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1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B817AAF-639F-4A81-B466-1985FB1C9C65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CF70DC8-20A4-4C6E-BE07-8FD5459210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017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altLang="en-US" smtClean="0"/>
              <a:t>تشنج موضعی فقط در یک منطقه از مغز اتفاق می‌افتد. این نوع تشنج، تشنج بخشی نیز نامیده می‌شود.</a:t>
            </a:r>
          </a:p>
          <a:p>
            <a:pPr algn="r" rtl="1"/>
            <a:r>
              <a:rPr lang="fa-IR" altLang="en-US" smtClean="0"/>
              <a:t>• </a:t>
            </a:r>
            <a:r>
              <a:rPr lang="fa-IR" altLang="en-US" b="1" i="1" smtClean="0"/>
              <a:t>تشنج فوکال ساده</a:t>
            </a:r>
            <a:r>
              <a:rPr lang="fa-IR" altLang="en-US" smtClean="0"/>
              <a:t> بخش کوچکی از مغز را تحت تأثیر قرار می‌دهد. این تشنج می‌توانید سردرگمی و یا تغییر در احساس، مانند یک طعم عجیب‌وغریب دردهان و یا یک حس بویایی شود.</a:t>
            </a:r>
            <a:endParaRPr lang="en-AU" altLang="en-US" smtClean="0"/>
          </a:p>
          <a:p>
            <a:r>
              <a:rPr lang="fa-IR" altLang="en-US" smtClean="0"/>
              <a:t>تشنج‌های عمومی در هر دو طرف مغز تأثیر می‌گذارند:</a:t>
            </a:r>
          </a:p>
          <a:p>
            <a:r>
              <a:rPr lang="fa-IR" altLang="en-US" smtClean="0"/>
              <a:t>تشنج‌های غیرقابل تشخیص، که گاهی اوقات </a:t>
            </a:r>
            <a:r>
              <a:rPr lang="fa-IR" altLang="en-US" b="1" i="1" smtClean="0"/>
              <a:t>تشنج‌های پتیت مال</a:t>
            </a:r>
            <a:r>
              <a:rPr lang="fa-IR" altLang="en-US" smtClean="0"/>
              <a:t> نامیده می‌شود، ممکن است باعث ایجاد حالت چشمک زدن سریع یا چند ثانیه خیره شدن به فضا شوند. ت</a:t>
            </a:r>
            <a:r>
              <a:rPr lang="fa-IR" altLang="en-US" b="1" i="1" smtClean="0"/>
              <a:t>شنج‌های تونیک-کلونیک</a:t>
            </a:r>
            <a:r>
              <a:rPr lang="fa-IR" altLang="en-US" smtClean="0"/>
              <a:t> که همچنین به نام تشنج‌های بزرگ نامیده می‌شود، می‌تواند در یک فرد این علائم را ایجاد کند:</a:t>
            </a:r>
          </a:p>
          <a:p>
            <a:r>
              <a:rPr lang="fa-IR" altLang="en-US" smtClean="0"/>
              <a:t>• گریه کردن</a:t>
            </a:r>
          </a:p>
          <a:p>
            <a:r>
              <a:rPr lang="fa-IR" altLang="en-US" smtClean="0"/>
              <a:t>• از دست دادن هوشیاری.</a:t>
            </a:r>
          </a:p>
          <a:p>
            <a:r>
              <a:rPr lang="fa-IR" altLang="en-US" smtClean="0"/>
              <a:t>• به زمین افتادن.</a:t>
            </a:r>
          </a:p>
          <a:p>
            <a:r>
              <a:rPr lang="fa-IR" altLang="en-US" smtClean="0"/>
              <a:t>• پرش‌ها یا اسپاسم عضلانی</a:t>
            </a:r>
          </a:p>
          <a:p>
            <a:r>
              <a:rPr lang="fa-IR" altLang="en-US" smtClean="0"/>
              <a:t>• فرد پس از تشنج تونیک – کلونیک ممکن است احساس خستگی کند.</a:t>
            </a:r>
          </a:p>
          <a:p>
            <a:pPr algn="r" rtl="1"/>
            <a:r>
              <a:rPr lang="fa-IR" altLang="en-US" smtClean="0"/>
              <a:t/>
            </a:r>
            <a:br>
              <a:rPr lang="fa-IR" altLang="en-US" smtClean="0"/>
            </a:br>
            <a:r>
              <a:rPr lang="fa-IR" altLang="en-US" smtClean="0"/>
              <a:t>• تشنج فوکال کمپلکس می‌تواند یک فرد را مبتلابه صرع را دچار سردرگمی و گیجی و یا دچار نگاه خیره کند. فرد تا چند دقیقه قادر به پاسخ به سؤالات و راهنمایی نیست.</a:t>
            </a:r>
            <a:br>
              <a:rPr lang="fa-IR" altLang="en-US" smtClean="0"/>
            </a:br>
            <a:r>
              <a:rPr lang="fa-IR" altLang="en-US" smtClean="0"/>
              <a:t>• تشنج ثانویه در یک بخش از مغز آغاز خواهد شد، اما پس‌ازآن به هر دو طرف مغز گسترش می‌یابد. به‌عبارت‌دیگر، کسی فرد در ابتدا دچار تشنج موضعی و به دنبال آن دچار تشنج ژنرالیزه می‌شود.</a:t>
            </a:r>
          </a:p>
          <a:p>
            <a:r>
              <a:rPr lang="fa-IR" altLang="en-US" smtClean="0"/>
              <a:t>تشنج ممکن است تا زمانی که به‌اندازه چند دقیقه کوتاه طول بکشد.</a:t>
            </a:r>
          </a:p>
          <a:p>
            <a:endParaRPr lang="en-US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1285419-FEA8-49DF-BC7B-5DDF3213D102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62867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63E58FB-D7D6-41E6-9C1F-4A42E7BC964E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912602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6904016-D0F4-41F1-B451-C21AC3FEA684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704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AC5FF6C-5613-4634-9EA9-84EF20AC1FD3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26129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821F58-2A44-4BA8-90A4-08780D462117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75617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ABCB39-EE9B-46CC-8FD0-79D05A2628D7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12876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6D00FDF-21CA-4567-AC07-987A77AD24F8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63141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6ABAD7-130F-46E8-BFA1-0BA8B23094A4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7473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24256A0-4D4B-4FFE-B11C-7A4398AAC4FF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91670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0D4C4F-136E-40D7-AFC6-BE82F2FB3EB1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35603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2EA6E8C-CE48-4BF9-9AF0-014E1C2B856C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84138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22FC247-A403-4E58-9E0A-BD8CE123FA63}" type="datetimeFigureOut">
              <a:rPr lang="en-US"/>
              <a:pPr>
                <a:defRPr/>
              </a:pPr>
              <a:t>3/5/2022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73A56C5-1876-42A8-9AFB-781EE4B54B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3980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9F8FC-15E2-4C13-9A25-7BDA6831FF57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72E53-6E40-447A-A76D-9108B74EBD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056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02E26A-AB0A-4F93-ADF8-475D85884084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B556A-3B9A-41E4-BD2A-BB2D566B7F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644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3E09C-E4D8-422A-9977-84EFE589ED1D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D0650-9BDA-4A10-ABC4-1983BDC050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352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C6BCF8C-B420-42EB-AAE8-16A225BD806B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6C5CC-A78A-4930-B44B-EA2196753B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4301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72B9A-F76A-4AB4-925C-7A9124CFCCAD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2845E-7C27-4B37-8864-30C4215F8A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2816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E2261-1048-47BB-AE84-79DEF1EF61CE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84B83-F5D0-401F-B541-B0462EC193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4175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B0529-F2A6-477E-B66E-ADC0F7872DE5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922A2-437E-4C60-945C-AA452691EA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150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78B1B-A2FE-43FA-9541-6DBAC2268911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082F2-0A15-4E51-AD94-EF219B4942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0101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F032E-F5CF-4E14-AB52-83255264FEA1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140EC-1127-4D76-B92A-6FB82321C6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770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B31BD29-55F7-4857-BF0E-8AAA16FDD0F7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3E80E-C564-45AE-8BC7-6FDEBD325A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0136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7D0B296-9DD7-4EC9-BF44-05BFA93842D6}" type="datetimeFigureOut">
              <a:rPr lang="en-US"/>
              <a:pPr>
                <a:defRPr/>
              </a:pPr>
              <a:t>3/5/2022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90219A51-EB9D-4F12-ADD0-F9E574441A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45" r:id="rId2"/>
    <p:sldLayoutId id="2147484053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4" r:id="rId9"/>
    <p:sldLayoutId id="2147484051" r:id="rId10"/>
    <p:sldLayoutId id="21474840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7864" y="1625498"/>
            <a:ext cx="5105400" cy="286816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AntiEpileptic</a:t>
            </a:r>
            <a:r>
              <a:rPr lang="en-US" dirty="0" smtClean="0"/>
              <a:t> </a:t>
            </a:r>
            <a:r>
              <a:rPr lang="en-US" cap="none" dirty="0" smtClean="0"/>
              <a:t>or</a:t>
            </a:r>
            <a:r>
              <a:rPr lang="en-US" dirty="0" smtClean="0"/>
              <a:t> </a:t>
            </a:r>
            <a:r>
              <a:rPr lang="en-US" dirty="0" err="1" smtClean="0"/>
              <a:t>Antiseizure</a:t>
            </a:r>
            <a:r>
              <a:rPr lang="en-US" dirty="0" smtClean="0"/>
              <a:t> </a:t>
            </a:r>
            <a:r>
              <a:rPr lang="en-US" cap="none" dirty="0" smtClean="0"/>
              <a:t>or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ANTICONVULSANT Drugs</a:t>
            </a:r>
            <a:endParaRPr lang="en-US" dirty="0"/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3419475" y="5445125"/>
            <a:ext cx="5114925" cy="1101725"/>
          </a:xfrm>
        </p:spPr>
        <p:txBody>
          <a:bodyPr/>
          <a:lstStyle/>
          <a:p>
            <a:pPr algn="ctr" eaLnBrk="1" hangingPunct="1"/>
            <a:r>
              <a:rPr lang="en-US" altLang="en-US" sz="3200" smtClean="0"/>
              <a:t>Dr Safaeian</a:t>
            </a:r>
          </a:p>
        </p:txBody>
      </p:sp>
      <p:pic>
        <p:nvPicPr>
          <p:cNvPr id="4" name="Picture 3" descr="imagesCAJOTE8F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00628" y="0"/>
            <a:ext cx="1428760" cy="1607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کاربامازپین</a:t>
            </a:r>
            <a:endParaRPr lang="fa-IR" sz="4000" dirty="0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44513"/>
            <a:ext cx="9144000" cy="60198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اشکال دارویی: </a:t>
            </a:r>
            <a:r>
              <a:rPr lang="fa-IR" sz="2800" b="1" dirty="0" smtClean="0">
                <a:cs typeface="B Lotus" pitchFamily="2" charset="-78"/>
              </a:rPr>
              <a:t>قرص، کپسول، آمپول 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مکانیسم اثر: </a:t>
            </a:r>
            <a:r>
              <a:rPr lang="fa-IR" sz="2800" b="1" dirty="0" smtClean="0">
                <a:cs typeface="B Lotus" pitchFamily="2" charset="-78"/>
              </a:rPr>
              <a:t>شبیه فنی توئین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فارماکوکینتیک: </a:t>
            </a:r>
            <a:r>
              <a:rPr lang="fa-IR" sz="2800" b="1" dirty="0" smtClean="0">
                <a:cs typeface="B Lotus" pitchFamily="2" charset="-78"/>
              </a:rPr>
              <a:t>جذب آن با غذا افزایش می یابد، متابولیسم کبدی و متابولیت فعال دارد.</a:t>
            </a:r>
            <a:endParaRPr lang="fa-IR" sz="2800" b="1" dirty="0" smtClean="0">
              <a:solidFill>
                <a:schemeClr val="bg2">
                  <a:lumMod val="50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کاربرد بالینی: </a:t>
            </a:r>
            <a:r>
              <a:rPr lang="fa-IR" sz="2800" b="1" dirty="0" smtClean="0">
                <a:cs typeface="B Lotus" pitchFamily="2" charset="-78"/>
              </a:rPr>
              <a:t>ضد صرع نسبی و بزرگ، درمان نورالژی</a:t>
            </a:r>
            <a:r>
              <a:rPr lang="en-US" sz="2800" b="1" dirty="0" smtClean="0">
                <a:cs typeface="B Lotus" pitchFamily="2" charset="-78"/>
              </a:rPr>
              <a:t> </a:t>
            </a:r>
            <a:r>
              <a:rPr lang="fa-IR" sz="2800" b="1" dirty="0" smtClean="0">
                <a:cs typeface="B Lotus" pitchFamily="2" charset="-78"/>
              </a:rPr>
              <a:t>(درد) بخصوص عصب سه قلو، اختلالات مانیک-دپرسیو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عوارض: </a:t>
            </a:r>
            <a:r>
              <a:rPr lang="fa-IR" sz="2800" b="1" dirty="0" smtClean="0">
                <a:cs typeface="B Lotus" pitchFamily="2" charset="-78"/>
              </a:rPr>
              <a:t>عدم تعادل، دوبینی، خواب آلودگی، هیپوناترمی، اختلالات خونی (میتواند کشنده باشد)، سمیت کبدی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tx2"/>
                </a:solidFill>
                <a:cs typeface="B Lotus" pitchFamily="2" charset="-78"/>
              </a:rPr>
              <a:t>تداخلات دارویی: </a:t>
            </a:r>
            <a:r>
              <a:rPr lang="fa-IR" sz="2800" b="1" dirty="0" smtClean="0">
                <a:cs typeface="B Lotus" pitchFamily="2" charset="-78"/>
              </a:rPr>
              <a:t>خاصیت القای آنزیمی دارد و متابولیسم بعضی داروها را افزایش میدهد.</a:t>
            </a:r>
            <a:endParaRPr lang="en-US" dirty="0"/>
          </a:p>
        </p:txBody>
      </p:sp>
      <p:pic>
        <p:nvPicPr>
          <p:cNvPr id="2048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4772025"/>
            <a:ext cx="24288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25516" r="25424" b="11171"/>
          <a:stretch>
            <a:fillRect/>
          </a:stretch>
        </p:blipFill>
        <p:spPr bwMode="auto">
          <a:xfrm>
            <a:off x="2627313" y="4743450"/>
            <a:ext cx="2449512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cs typeface="B Lotus" pitchFamily="2" charset="-78"/>
              </a:rPr>
              <a:t>فنوباربیتال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692150"/>
            <a:ext cx="8856662" cy="60198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اشکال دارویی: </a:t>
            </a:r>
            <a:r>
              <a:rPr lang="fa-IR" sz="2800" b="1" dirty="0" smtClean="0">
                <a:cs typeface="B Lotus" pitchFamily="2" charset="-78"/>
              </a:rPr>
              <a:t>قرص، آمپول 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مکانیسم اثر:</a:t>
            </a:r>
            <a:r>
              <a:rPr lang="fa-IR" sz="2800" b="1" dirty="0" smtClean="0">
                <a:cs typeface="B Lotus" pitchFamily="2" charset="-78"/>
              </a:rPr>
              <a:t> تقویت مسیر مهاری گابا، </a:t>
            </a:r>
            <a:r>
              <a:rPr lang="fa-IR" sz="2800" b="1" dirty="0" smtClean="0">
                <a:latin typeface="Times New Roman"/>
                <a:cs typeface="Times New Roman"/>
              </a:rPr>
              <a:t>↑</a:t>
            </a:r>
            <a:r>
              <a:rPr lang="fa-IR" sz="2800" b="1" dirty="0" smtClean="0">
                <a:cs typeface="B Lotus" pitchFamily="2" charset="-78"/>
              </a:rPr>
              <a:t>آستانه تحریک و </a:t>
            </a:r>
            <a:r>
              <a:rPr lang="fa-IR" sz="2800" b="1" dirty="0" smtClean="0">
                <a:latin typeface="Arial"/>
                <a:cs typeface="Arial"/>
              </a:rPr>
              <a:t>↓</a:t>
            </a:r>
            <a:r>
              <a:rPr lang="fa-IR" sz="2800" b="1" dirty="0" smtClean="0">
                <a:cs typeface="B Lotus" pitchFamily="2" charset="-78"/>
              </a:rPr>
              <a:t>حملات صرع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کاربرد بالینی: </a:t>
            </a:r>
            <a:r>
              <a:rPr lang="fa-IR" sz="2800" b="1" dirty="0" smtClean="0">
                <a:cs typeface="B Lotus" pitchFamily="2" charset="-78"/>
              </a:rPr>
              <a:t>ضد صرع بزرگ و</a:t>
            </a:r>
            <a:r>
              <a:rPr lang="en-US" sz="2800" b="1" dirty="0" smtClean="0">
                <a:cs typeface="B Lotus" pitchFamily="2" charset="-78"/>
              </a:rPr>
              <a:t> </a:t>
            </a:r>
            <a:r>
              <a:rPr lang="fa-IR" sz="2800" b="1" dirty="0">
                <a:cs typeface="B Lotus" pitchFamily="2" charset="-78"/>
              </a:rPr>
              <a:t>بحران </a:t>
            </a:r>
            <a:r>
              <a:rPr lang="fa-IR" sz="2800" b="1" dirty="0" smtClean="0">
                <a:cs typeface="B Lotus" pitchFamily="2" charset="-78"/>
              </a:rPr>
              <a:t>صرعی (وریدی)، 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fa-IR" sz="2800" b="1" dirty="0" smtClean="0">
                <a:cs typeface="B Lotus" pitchFamily="2" charset="-78"/>
              </a:rPr>
              <a:t>اکلامپسی، مننژیت، تتانوس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عوارض: </a:t>
            </a:r>
            <a:r>
              <a:rPr lang="fa-IR" sz="2800" b="1" dirty="0" smtClean="0">
                <a:cs typeface="B Lotus" pitchFamily="2" charset="-78"/>
              </a:rPr>
              <a:t>آرامش شدید، تحمل، وابستگی، واکنشهای آلرژیک</a:t>
            </a:r>
            <a:endParaRPr lang="en-US" dirty="0"/>
          </a:p>
        </p:txBody>
      </p:sp>
      <p:pic>
        <p:nvPicPr>
          <p:cNvPr id="2253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7" t="11588" r="23248" b="22066"/>
          <a:stretch>
            <a:fillRect/>
          </a:stretch>
        </p:blipFill>
        <p:spPr bwMode="auto">
          <a:xfrm>
            <a:off x="2762250" y="4437063"/>
            <a:ext cx="2709863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4389438"/>
            <a:ext cx="1223963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4"/>
          <a:stretch>
            <a:fillRect/>
          </a:stretch>
        </p:blipFill>
        <p:spPr bwMode="auto">
          <a:xfrm>
            <a:off x="5795963" y="4691063"/>
            <a:ext cx="2916237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cs typeface="B Lotus" pitchFamily="2" charset="-78"/>
              </a:rPr>
              <a:t>پریمیدون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7696200" cy="60198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اشکال دارویی: </a:t>
            </a:r>
            <a:r>
              <a:rPr lang="fa-IR" sz="2800" b="1" dirty="0" smtClean="0">
                <a:cs typeface="B Lotus" pitchFamily="2" charset="-78"/>
              </a:rPr>
              <a:t>سوسپانسیون، قرص 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مکانیسم اثر: </a:t>
            </a:r>
            <a:r>
              <a:rPr lang="fa-IR" sz="2800" b="1" dirty="0" smtClean="0">
                <a:cs typeface="B Lotus" pitchFamily="2" charset="-78"/>
              </a:rPr>
              <a:t>شبیه فنی توئین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فارماکوکینتیک: </a:t>
            </a:r>
            <a:r>
              <a:rPr lang="fa-IR" sz="2800" b="1" dirty="0" smtClean="0">
                <a:cs typeface="B Lotus" pitchFamily="2" charset="-78"/>
              </a:rPr>
              <a:t>در بدن به فنوباربیتال تبدیل میشود اما اثر ضدتشنج آن مستقل از </a:t>
            </a:r>
            <a:r>
              <a:rPr lang="fa-IR" sz="2800" b="1" dirty="0">
                <a:cs typeface="B Lotus" pitchFamily="2" charset="-78"/>
              </a:rPr>
              <a:t>فنوباربیتال</a:t>
            </a:r>
            <a:r>
              <a:rPr lang="fa-IR" sz="2800" b="1" dirty="0" smtClean="0">
                <a:cs typeface="B Lotus" pitchFamily="2" charset="-78"/>
              </a:rPr>
              <a:t> است. متابولیسم کبدی دارد.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solidFill>
                <a:schemeClr val="bg2">
                  <a:lumMod val="50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کاربرد بالینی: </a:t>
            </a:r>
            <a:r>
              <a:rPr lang="fa-IR" sz="2800" b="1" dirty="0" smtClean="0">
                <a:cs typeface="B Lotus" pitchFamily="2" charset="-78"/>
              </a:rPr>
              <a:t>ضد صرع بزرگ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cs typeface="B Lotus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3114675"/>
            <a:ext cx="2855913" cy="34321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4581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292600"/>
            <a:ext cx="28225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cs typeface="B Lotus" pitchFamily="2" charset="-78"/>
              </a:rPr>
              <a:t>اتوسوکسیمید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75" y="476250"/>
            <a:ext cx="7696200" cy="60198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اشکال دارویی: </a:t>
            </a:r>
            <a:r>
              <a:rPr lang="fa-IR" sz="2800" b="1" dirty="0" smtClean="0">
                <a:cs typeface="B Lotus" pitchFamily="2" charset="-78"/>
              </a:rPr>
              <a:t>کپسول، شربت 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مکانیسم اثر: </a:t>
            </a:r>
            <a:r>
              <a:rPr lang="fa-IR" sz="2800" b="1" dirty="0" smtClean="0">
                <a:cs typeface="B Lotus" pitchFamily="2" charset="-78"/>
              </a:rPr>
              <a:t>مهار کانال های کلسیم در نورون های تالاموس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فارماکوکینتیک: </a:t>
            </a:r>
            <a:r>
              <a:rPr lang="fa-IR" sz="2800" b="1" dirty="0" smtClean="0">
                <a:cs typeface="B Lotus" pitchFamily="2" charset="-78"/>
              </a:rPr>
              <a:t>فقط بصورت خوراکی مصرف میشود و جذب کامل دارد. متابولیسم کبدی دارد.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solidFill>
                <a:schemeClr val="bg2">
                  <a:lumMod val="50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کاربرد بالینی: </a:t>
            </a:r>
            <a:r>
              <a:rPr lang="fa-IR" sz="2800" b="1" dirty="0" smtClean="0">
                <a:cs typeface="B Lotus" pitchFamily="2" charset="-78"/>
              </a:rPr>
              <a:t>داروی انتخابی صرع کوچک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4141788"/>
            <a:ext cx="2879725" cy="25749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6629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9" t="15498" r="22993" b="12823"/>
          <a:stretch>
            <a:fillRect/>
          </a:stretch>
        </p:blipFill>
        <p:spPr bwMode="auto">
          <a:xfrm>
            <a:off x="3924300" y="4076700"/>
            <a:ext cx="2376488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اسید </a:t>
            </a:r>
            <a:r>
              <a:rPr lang="fa-IR" sz="4000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والپروئیک </a:t>
            </a:r>
            <a:r>
              <a:rPr lang="fa-IR" sz="4000" dirty="0">
                <a:cs typeface="B Lotus" pitchFamily="2" charset="-78"/>
              </a:rPr>
              <a:t>و</a:t>
            </a:r>
            <a:r>
              <a:rPr lang="fa-IR" sz="4000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سدیم </a:t>
            </a:r>
            <a:r>
              <a:rPr lang="fa-IR" sz="4000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والپروات </a:t>
            </a:r>
            <a:endParaRPr lang="fa-IR" sz="4000" dirty="0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3" y="549275"/>
            <a:ext cx="9004300" cy="60198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اشکال دارویی: </a:t>
            </a:r>
            <a:r>
              <a:rPr lang="fa-IR" sz="2800" b="1" dirty="0" smtClean="0">
                <a:cs typeface="B Lotus" pitchFamily="2" charset="-78"/>
              </a:rPr>
              <a:t>شربت، قرص، کپسول، آمپول 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مکانیسم اثر:  </a:t>
            </a:r>
            <a:r>
              <a:rPr lang="fa-IR" sz="2800" b="1" dirty="0" smtClean="0">
                <a:latin typeface="Arial"/>
                <a:cs typeface="Arial"/>
              </a:rPr>
              <a:t>↑</a:t>
            </a:r>
            <a:r>
              <a:rPr lang="fa-IR" sz="2800" b="1" dirty="0" smtClean="0">
                <a:cs typeface="B Lotus" pitchFamily="2" charset="-78"/>
              </a:rPr>
              <a:t>غلظت گابا در مغز از طریق مهار متابولیسم گابا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فارماکوکینتیک: </a:t>
            </a:r>
            <a:r>
              <a:rPr lang="fa-IR" sz="2800" b="1" dirty="0" smtClean="0">
                <a:cs typeface="B Lotus" pitchFamily="2" charset="-78"/>
              </a:rPr>
              <a:t>جذب آن با غذا کاهش می یابد، </a:t>
            </a:r>
            <a:r>
              <a:rPr lang="fa-IR" sz="2800" b="1" dirty="0">
                <a:cs typeface="B Lotus" pitchFamily="2" charset="-78"/>
              </a:rPr>
              <a:t>اتصال پروتئینی بالا </a:t>
            </a:r>
            <a:r>
              <a:rPr lang="fa-IR" sz="2800" b="1" dirty="0" smtClean="0">
                <a:cs typeface="B Lotus" pitchFamily="2" charset="-78"/>
              </a:rPr>
              <a:t>(90%) دارد</a:t>
            </a:r>
            <a:r>
              <a:rPr lang="fa-IR" sz="2800" b="1" dirty="0">
                <a:cs typeface="B Lotus" pitchFamily="2" charset="-78"/>
              </a:rPr>
              <a:t>. </a:t>
            </a:r>
            <a:r>
              <a:rPr lang="fa-IR" sz="2800" b="1" dirty="0" smtClean="0">
                <a:cs typeface="B Lotus" pitchFamily="2" charset="-78"/>
              </a:rPr>
              <a:t>متابولیسم کبدی دارد.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کاربرد بالینی: </a:t>
            </a:r>
            <a:r>
              <a:rPr lang="fa-IR" sz="2800" b="1" dirty="0" smtClean="0">
                <a:cs typeface="B Lotus" pitchFamily="2" charset="-78"/>
              </a:rPr>
              <a:t>ضد صرع کوچک و سایر انواع صرع، درمان میگرن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عوارض: </a:t>
            </a:r>
            <a:r>
              <a:rPr lang="fa-IR" sz="2800" b="1" dirty="0" smtClean="0">
                <a:cs typeface="B Lotus" pitchFamily="2" charset="-78"/>
              </a:rPr>
              <a:t>گوارشی، عدم تعادل، لرزش، دوبینی، </a:t>
            </a:r>
            <a:r>
              <a:rPr lang="fa-IR" sz="2800" b="1" dirty="0" smtClean="0">
                <a:latin typeface="Arial"/>
                <a:cs typeface="Arial"/>
              </a:rPr>
              <a:t>↑</a:t>
            </a:r>
            <a:r>
              <a:rPr lang="fa-IR" sz="2800" b="1" dirty="0" smtClean="0">
                <a:cs typeface="B Lotus" pitchFamily="2" charset="-78"/>
              </a:rPr>
              <a:t>وزن، ریزش مو، سمیت کبدی (مهمترین عارضه بخصوص در سنین زیر 2 سال و هنگام مصرف چندین دارو)، بروز ناهنجاری هنگام مصرف در بارداری </a:t>
            </a:r>
          </a:p>
        </p:txBody>
      </p:sp>
      <p:pic>
        <p:nvPicPr>
          <p:cNvPr id="28676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0" r="20621" b="19162"/>
          <a:stretch>
            <a:fillRect/>
          </a:stretch>
        </p:blipFill>
        <p:spPr bwMode="auto">
          <a:xfrm>
            <a:off x="0" y="3860800"/>
            <a:ext cx="2147888" cy="296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23186" r="9280" b="21376"/>
          <a:stretch>
            <a:fillRect/>
          </a:stretch>
        </p:blipFill>
        <p:spPr bwMode="auto">
          <a:xfrm>
            <a:off x="2266950" y="4503738"/>
            <a:ext cx="3259138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5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بنزودیازپین ها</a:t>
            </a:r>
            <a:endParaRPr lang="fa-IR" sz="4000" dirty="0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838200"/>
            <a:ext cx="7821612" cy="60198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b="1" dirty="0" smtClean="0"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کاربرد بالینی: </a:t>
            </a:r>
            <a:endParaRPr lang="fa-IR" sz="2800" b="1" dirty="0" smtClean="0">
              <a:solidFill>
                <a:schemeClr val="bg2">
                  <a:lumMod val="50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cs typeface="B Lotus" pitchFamily="2" charset="-78"/>
              </a:rPr>
              <a:t>دیازپام و لورازپام بصورت </a:t>
            </a:r>
            <a:r>
              <a:rPr lang="en-US" sz="2800" b="1" dirty="0" smtClean="0">
                <a:cs typeface="B Lotus" pitchFamily="2" charset="-78"/>
              </a:rPr>
              <a:t>IV</a:t>
            </a:r>
            <a:r>
              <a:rPr lang="fa-IR" sz="2800" b="1" dirty="0" smtClean="0">
                <a:cs typeface="B Lotus" pitchFamily="2" charset="-78"/>
              </a:rPr>
              <a:t> در بحران صرعی تجویز می شوند.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cs typeface="B Lotus" pitchFamily="2" charset="-78"/>
              </a:rPr>
              <a:t>کلونازپام و نیترازپام در صرع کوچک استفاده میشوند. 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cs typeface="B Lotus" pitchFamily="2" charset="-78"/>
              </a:rPr>
              <a:t>دیازپام در تشنجات شیرخواران و تشنج ناشی از تب </a:t>
            </a:r>
            <a:r>
              <a:rPr lang="fa-IR" sz="2800" b="1" dirty="0">
                <a:cs typeface="B Lotus" pitchFamily="2" charset="-78"/>
              </a:rPr>
              <a:t>در اطفال </a:t>
            </a:r>
            <a:r>
              <a:rPr lang="fa-IR" sz="2800" b="1" dirty="0" smtClean="0">
                <a:cs typeface="B Lotus" pitchFamily="2" charset="-78"/>
              </a:rPr>
              <a:t>بصورت رکتال کاربرد دارد. </a:t>
            </a:r>
            <a:endParaRPr lang="en-US" sz="2800" b="1" dirty="0" smtClean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sz="2800" b="1" dirty="0">
              <a:solidFill>
                <a:schemeClr val="bg2">
                  <a:lumMod val="50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>
              <a:cs typeface="B Lotus" pitchFamily="2" charset="-78"/>
            </a:endParaRPr>
          </a:p>
        </p:txBody>
      </p:sp>
      <p:pic>
        <p:nvPicPr>
          <p:cNvPr id="3072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9" t="17094" r="15385" b="19658"/>
          <a:stretch>
            <a:fillRect/>
          </a:stretch>
        </p:blipFill>
        <p:spPr bwMode="auto">
          <a:xfrm>
            <a:off x="323850" y="4175125"/>
            <a:ext cx="360045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9" t="23984" r="1993" b="26427"/>
          <a:stretch>
            <a:fillRect/>
          </a:stretch>
        </p:blipFill>
        <p:spPr bwMode="auto">
          <a:xfrm>
            <a:off x="4092575" y="4581525"/>
            <a:ext cx="39084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 err="1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لاموتریژین</a:t>
            </a:r>
            <a:endParaRPr lang="fa-IR" sz="4000" dirty="0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7696200" cy="60198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اشکال دارویی: </a:t>
            </a:r>
            <a:r>
              <a:rPr lang="fa-IR" sz="2800" b="1" dirty="0" smtClean="0">
                <a:cs typeface="B Lotus" pitchFamily="2" charset="-78"/>
              </a:rPr>
              <a:t>قرص، محلول خوراکی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مکانیسم اثر: </a:t>
            </a:r>
            <a:r>
              <a:rPr lang="fa-IR" sz="2800" b="1" dirty="0" smtClean="0">
                <a:cs typeface="B Lotus" pitchFamily="2" charset="-78"/>
              </a:rPr>
              <a:t>شبیه فنی توئین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فارماکوکینتیک: </a:t>
            </a:r>
            <a:r>
              <a:rPr lang="fa-IR" sz="2800" b="1" dirty="0" smtClean="0">
                <a:cs typeface="B Lotus" pitchFamily="2" charset="-78"/>
              </a:rPr>
              <a:t>متابولیسم کبدی و دفع کلیوی دارد.</a:t>
            </a:r>
            <a:endParaRPr lang="fa-IR" sz="2800" b="1" dirty="0" smtClean="0">
              <a:solidFill>
                <a:schemeClr val="bg2">
                  <a:lumMod val="50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کاربرد بالینی: </a:t>
            </a:r>
            <a:r>
              <a:rPr lang="fa-IR" sz="2800" b="1" dirty="0" smtClean="0">
                <a:cs typeface="B Lotus" pitchFamily="2" charset="-78"/>
              </a:rPr>
              <a:t>ضد صرع بزرگ، کوچک (به اندازه </a:t>
            </a:r>
            <a:r>
              <a:rPr lang="fa-IR" sz="2800" b="1" dirty="0" err="1" smtClean="0">
                <a:cs typeface="B Lotus" pitchFamily="2" charset="-78"/>
              </a:rPr>
              <a:t>اتوسوکسیمید</a:t>
            </a:r>
            <a:r>
              <a:rPr lang="fa-IR" sz="2800" b="1" dirty="0" smtClean="0">
                <a:cs typeface="B Lotus" pitchFamily="2" charset="-78"/>
              </a:rPr>
              <a:t> موثر نیست) و صرع نسبی، بهبود افسردگی و اختلال دوقطبی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عوارض: </a:t>
            </a:r>
            <a:r>
              <a:rPr lang="fa-IR" sz="2800" b="1" dirty="0" smtClean="0">
                <a:cs typeface="B Lotus" pitchFamily="2" charset="-78"/>
              </a:rPr>
              <a:t>بیخوابی (</a:t>
            </a:r>
            <a:r>
              <a:rPr lang="fa-IR" sz="2800" b="1" dirty="0">
                <a:cs typeface="B Lotus" pitchFamily="2" charset="-78"/>
              </a:rPr>
              <a:t>برخلاف </a:t>
            </a:r>
            <a:r>
              <a:rPr lang="fa-IR" sz="2800" b="1" dirty="0" smtClean="0">
                <a:cs typeface="B Lotus" pitchFamily="2" charset="-78"/>
              </a:rPr>
              <a:t>بقیه)، سندرم استیون جانسون (راش کشنده)، دوبینی، عوارض ذهنی کمتر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tx2"/>
                </a:solidFill>
                <a:cs typeface="B Lotus" pitchFamily="2" charset="-78"/>
              </a:rPr>
              <a:t>تداخلات دارویی: </a:t>
            </a:r>
            <a:r>
              <a:rPr lang="fa-IR" sz="2800" b="1" dirty="0" smtClean="0">
                <a:cs typeface="B Lotus" pitchFamily="2" charset="-78"/>
              </a:rPr>
              <a:t>در مصرف همزمان با والپرووات</a:t>
            </a:r>
          </a:p>
          <a:p>
            <a:pPr marL="0" indent="0" algn="r" rtl="1" eaLnBrk="1" fontAlgn="auto" hangingPunct="1">
              <a:spcAft>
                <a:spcPts val="0"/>
              </a:spcAft>
              <a:buNone/>
              <a:defRPr/>
            </a:pPr>
            <a:r>
              <a:rPr lang="fa-IR" sz="2800" b="1" dirty="0" smtClean="0">
                <a:cs typeface="B Lotus" pitchFamily="2" charset="-78"/>
              </a:rPr>
              <a:t> بایستی دوز آنرا کاهش داد.</a:t>
            </a:r>
            <a:endParaRPr lang="en-US" dirty="0"/>
          </a:p>
        </p:txBody>
      </p:sp>
      <p:pic>
        <p:nvPicPr>
          <p:cNvPr id="3277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27600" r="6384" b="8934"/>
          <a:stretch>
            <a:fillRect/>
          </a:stretch>
        </p:blipFill>
        <p:spPr bwMode="auto">
          <a:xfrm>
            <a:off x="0" y="981075"/>
            <a:ext cx="3313113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4725144"/>
            <a:ext cx="1512168" cy="126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7239000" cy="105156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800" dirty="0" smtClean="0">
                <a:cs typeface="B Lotus" pitchFamily="2" charset="-78"/>
              </a:rPr>
              <a:t>صرع</a:t>
            </a:r>
            <a:r>
              <a:rPr lang="fa-IR" dirty="0" smtClean="0"/>
              <a:t>  </a:t>
            </a:r>
            <a:r>
              <a:rPr lang="en-US" dirty="0" smtClean="0"/>
              <a:t>Epilepsy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7696200" cy="5389563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cs typeface="B Lotus" pitchFamily="2" charset="-78"/>
              </a:rPr>
              <a:t>مجموعه ای از اختلالات </a:t>
            </a:r>
            <a:r>
              <a:rPr lang="en-US" sz="2800" b="1" dirty="0" smtClean="0">
                <a:cs typeface="B Lotus" pitchFamily="2" charset="-78"/>
              </a:rPr>
              <a:t>CNS</a:t>
            </a:r>
            <a:r>
              <a:rPr lang="fa-IR" sz="2800" b="1" dirty="0" smtClean="0">
                <a:cs typeface="B Lotus" pitchFamily="2" charset="-78"/>
              </a:rPr>
              <a:t> و یک بیماری مزمن است که با حملات ناگهانی و تشنجات عودکننده مشخص میشود. تشنجات، حملات گذرای اختلال عملکرد مغزی ناشی از تخلیه غیرطبیعی نورونهای مغز هستند که بوسیله فرکانس زیاد روی </a:t>
            </a:r>
            <a:r>
              <a:rPr lang="en-US" sz="2800" b="1" dirty="0" smtClean="0">
                <a:cs typeface="B Lotus" pitchFamily="2" charset="-78"/>
              </a:rPr>
              <a:t>EEG</a:t>
            </a:r>
            <a:r>
              <a:rPr lang="fa-IR" sz="2800" b="1" dirty="0" smtClean="0">
                <a:cs typeface="B Lotus" pitchFamily="2" charset="-78"/>
              </a:rPr>
              <a:t> مشخص میگردند. </a:t>
            </a:r>
            <a:endParaRPr lang="en-US" sz="2800" b="1" dirty="0" smtClean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cs typeface="B Lotus" pitchFamily="2" charset="-78"/>
              </a:rPr>
              <a:t>صرع ممکن است اولیه (ایدیوپاتیک) یا ثانویه (در اثر بیماریهای نورولوژیک، عفونت، نئوپلاسم، 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>
                <a:cs typeface="B Lotus" pitchFamily="2" charset="-78"/>
              </a:rPr>
              <a:t> </a:t>
            </a:r>
            <a:r>
              <a:rPr lang="fa-IR" sz="2800" b="1" dirty="0" smtClean="0">
                <a:cs typeface="B Lotus" pitchFamily="2" charset="-78"/>
              </a:rPr>
              <a:t>  ضربه به سر، اختلالات متابولیک،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>
                <a:cs typeface="B Lotus" pitchFamily="2" charset="-78"/>
              </a:rPr>
              <a:t> </a:t>
            </a:r>
            <a:r>
              <a:rPr lang="fa-IR" sz="2800" b="1" dirty="0" smtClean="0">
                <a:cs typeface="B Lotus" pitchFamily="2" charset="-78"/>
              </a:rPr>
              <a:t>  ارث و ...) باشد. </a:t>
            </a:r>
            <a:endParaRPr lang="en-US" sz="2800" b="1" dirty="0">
              <a:cs typeface="B Lotus" pitchFamily="2" charset="-78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914775"/>
            <a:ext cx="37338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228600"/>
            <a:ext cx="7239000" cy="105156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 smtClean="0">
                <a:cs typeface="B Lotus" pitchFamily="2" charset="-78"/>
              </a:rPr>
              <a:t>طبقه بندی انواع صرع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7723188" cy="5541963"/>
          </a:xfrm>
        </p:spPr>
        <p:txBody>
          <a:bodyPr>
            <a:normAutofit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1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. تشنجات نسبی (</a:t>
            </a:r>
            <a:r>
              <a:rPr lang="en-AU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Focal </a:t>
            </a:r>
            <a:r>
              <a:rPr lang="en-AU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/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Partial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)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2. تشنجات عمومی (ژنرالیزه):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 ▪ </a:t>
            </a:r>
            <a:r>
              <a:rPr lang="fa-IR" sz="2800" b="1" dirty="0" smtClean="0">
                <a:cs typeface="B Lotus" pitchFamily="2" charset="-78"/>
              </a:rPr>
              <a:t>تشنجات تونیک-کلونیک (صرع بزرگ)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▪ </a:t>
            </a:r>
            <a:r>
              <a:rPr lang="fa-IR" sz="2800" b="1" dirty="0" err="1" smtClean="0">
                <a:cs typeface="B Lotus" pitchFamily="2" charset="-78"/>
              </a:rPr>
              <a:t>تشنجات</a:t>
            </a:r>
            <a:r>
              <a:rPr lang="fa-IR" sz="2800" b="1" dirty="0" smtClean="0">
                <a:cs typeface="B Lotus" pitchFamily="2" charset="-78"/>
              </a:rPr>
              <a:t> </a:t>
            </a:r>
            <a:r>
              <a:rPr lang="fa-IR" sz="2800" b="1" dirty="0" err="1" smtClean="0">
                <a:cs typeface="B Lotus" pitchFamily="2" charset="-78"/>
              </a:rPr>
              <a:t>پتیت</a:t>
            </a:r>
            <a:r>
              <a:rPr lang="fa-IR" sz="2800" b="1" dirty="0" smtClean="0">
                <a:cs typeface="B Lotus" panose="00000400000000000000" pitchFamily="2" charset="-78"/>
              </a:rPr>
              <a:t> مال یا </a:t>
            </a:r>
            <a:r>
              <a:rPr lang="en-US" sz="2800" b="1" dirty="0" err="1" smtClean="0">
                <a:cs typeface="B Lotus" pitchFamily="2" charset="-78"/>
              </a:rPr>
              <a:t>Abscence</a:t>
            </a:r>
            <a:r>
              <a:rPr lang="fa-IR" sz="2800" b="1" dirty="0" smtClean="0">
                <a:cs typeface="B Lotus" pitchFamily="2" charset="-78"/>
              </a:rPr>
              <a:t>(صرع کوچک) 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▪</a:t>
            </a:r>
            <a:r>
              <a:rPr lang="fa-IR" sz="2800" b="1" dirty="0" smtClean="0">
                <a:cs typeface="B Lotus" pitchFamily="2" charset="-78"/>
              </a:rPr>
              <a:t> تشنجات میوکلونیک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▪</a:t>
            </a:r>
            <a:r>
              <a:rPr lang="fa-IR" sz="2800" b="1" dirty="0">
                <a:cs typeface="B Lotus" pitchFamily="2" charset="-78"/>
              </a:rPr>
              <a:t> </a:t>
            </a:r>
            <a:r>
              <a:rPr lang="fa-IR" sz="2800" b="1" dirty="0" err="1">
                <a:cs typeface="B Lotus" pitchFamily="2" charset="-78"/>
              </a:rPr>
              <a:t>تشنجات</a:t>
            </a:r>
            <a:r>
              <a:rPr lang="fa-IR" sz="2800" b="1" dirty="0">
                <a:cs typeface="B Lotus" pitchFamily="2" charset="-78"/>
              </a:rPr>
              <a:t> </a:t>
            </a:r>
            <a:r>
              <a:rPr lang="fa-IR" sz="2800" b="1" dirty="0" err="1" smtClean="0">
                <a:cs typeface="B Lotus" pitchFamily="2" charset="-78"/>
              </a:rPr>
              <a:t>آتونیک</a:t>
            </a:r>
            <a:endParaRPr lang="fa-IR" sz="2800" b="1" dirty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 ▪ </a:t>
            </a:r>
            <a:r>
              <a:rPr lang="fa-IR" sz="2800" b="1" dirty="0" smtClean="0">
                <a:cs typeface="B Lotus" pitchFamily="2" charset="-78"/>
              </a:rPr>
              <a:t>بحران صرعی یا</a:t>
            </a:r>
            <a:r>
              <a:rPr lang="fa-IR" sz="2800" i="1" dirty="0" smtClean="0"/>
              <a:t> </a:t>
            </a:r>
            <a:r>
              <a:rPr lang="fa-IR" sz="2800" b="1" dirty="0">
                <a:cs typeface="B Lotus" panose="00000400000000000000" pitchFamily="2" charset="-78"/>
              </a:rPr>
              <a:t>صرع پایدار</a:t>
            </a:r>
            <a:r>
              <a:rPr lang="fa-IR" sz="2800" b="1" dirty="0" smtClean="0">
                <a:cs typeface="B Lotus" pitchFamily="2" charset="-78"/>
              </a:rPr>
              <a:t> (</a:t>
            </a:r>
            <a:r>
              <a:rPr lang="fa-IR" sz="2800" b="1" dirty="0" smtClean="0">
                <a:latin typeface="Arial"/>
                <a:cs typeface="B Lotus" pitchFamily="2" charset="-78"/>
              </a:rPr>
              <a:t>حملات صرع)</a:t>
            </a:r>
            <a:endParaRPr lang="fa-IR" sz="2800" b="1" dirty="0" smtClean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▪ </a:t>
            </a:r>
            <a:r>
              <a:rPr lang="fa-IR" sz="2800" b="1" dirty="0" smtClean="0">
                <a:cs typeface="B Lotus" pitchFamily="2" charset="-78"/>
              </a:rPr>
              <a:t>اسپاسم شیرخواران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a-IR" sz="2800" b="1" dirty="0" smtClean="0">
              <a:solidFill>
                <a:schemeClr val="bg2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a-IR" sz="2800" b="1" dirty="0" smtClean="0">
              <a:solidFill>
                <a:schemeClr val="bg2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800" b="1" dirty="0">
              <a:cs typeface="B Lotus" pitchFamily="2" charset="-78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" t="3717" r="48849" b="53220"/>
          <a:stretch>
            <a:fillRect/>
          </a:stretch>
        </p:blipFill>
        <p:spPr bwMode="auto">
          <a:xfrm>
            <a:off x="22225" y="836613"/>
            <a:ext cx="1958975" cy="1574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2565400"/>
            <a:ext cx="1876425" cy="1792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"/>
          <a:stretch>
            <a:fillRect/>
          </a:stretch>
        </p:blipFill>
        <p:spPr bwMode="auto">
          <a:xfrm>
            <a:off x="11113" y="4605338"/>
            <a:ext cx="3336925" cy="2189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cs typeface="B Lotus" pitchFamily="2" charset="-78"/>
              </a:rPr>
              <a:t>داروهای </a:t>
            </a:r>
            <a:r>
              <a:rPr lang="fa-IR" sz="4000" dirty="0" smtClean="0">
                <a:cs typeface="B Lotus" pitchFamily="2" charset="-78"/>
              </a:rPr>
              <a:t>ضدصرع</a:t>
            </a:r>
            <a:r>
              <a:rPr lang="en-US" sz="4000" dirty="0" smtClean="0">
                <a:cs typeface="B Lotus" pitchFamily="2" charset="-78"/>
              </a:rPr>
              <a:t> </a:t>
            </a:r>
            <a:r>
              <a:rPr lang="fa-IR" sz="4000" dirty="0" smtClean="0">
                <a:cs typeface="B Lotus" pitchFamily="2" charset="-78"/>
              </a:rPr>
              <a:t>(ضدتشنج)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239000" cy="5313363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فنی</a:t>
            </a:r>
            <a:r>
              <a:rPr lang="fa-IR" sz="2800" b="1" dirty="0" smtClean="0"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توئین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کاربامازپین </a:t>
            </a:r>
            <a:r>
              <a:rPr lang="fa-IR" sz="2800" b="1" dirty="0">
                <a:cs typeface="B Lotus" pitchFamily="2" charset="-78"/>
              </a:rPr>
              <a:t>و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اکس کاربازپین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باربیتورات ها: </a:t>
            </a:r>
            <a:r>
              <a:rPr lang="fa-IR" sz="2800" b="1" dirty="0">
                <a:cs typeface="B Lotus" pitchFamily="2" charset="-78"/>
              </a:rPr>
              <a:t>فنوباربیتال، پریمیدون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 اتوسوکسیمید</a:t>
            </a:r>
            <a:endParaRPr lang="fa-IR" sz="2800" b="1" dirty="0">
              <a:solidFill>
                <a:schemeClr val="accent1">
                  <a:lumMod val="75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اسید 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والپروئیک </a:t>
            </a:r>
            <a:r>
              <a:rPr lang="fa-IR" sz="2800" b="1" dirty="0" smtClean="0">
                <a:cs typeface="B Lotus" pitchFamily="2" charset="-78"/>
              </a:rPr>
              <a:t>و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سدیم والپرووات</a:t>
            </a:r>
            <a:endParaRPr lang="fa-IR" sz="2800" b="1" dirty="0">
              <a:solidFill>
                <a:schemeClr val="accent1">
                  <a:lumMod val="75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بنزودیازپین ها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: </a:t>
            </a:r>
            <a:r>
              <a:rPr lang="fa-IR" sz="2800" b="1" dirty="0">
                <a:cs typeface="B Lotus" pitchFamily="2" charset="-78"/>
              </a:rPr>
              <a:t>دیازپام، </a:t>
            </a:r>
            <a:r>
              <a:rPr lang="fa-IR" sz="2800" b="1" dirty="0" smtClean="0">
                <a:cs typeface="B Lotus" pitchFamily="2" charset="-78"/>
              </a:rPr>
              <a:t>لورازپام، کلونازپام </a:t>
            </a:r>
            <a:endParaRPr lang="fa-IR" sz="2800" b="1" dirty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لاموتریژین</a:t>
            </a:r>
            <a:endParaRPr lang="fa-IR" sz="2800" b="1" dirty="0">
              <a:solidFill>
                <a:schemeClr val="accent1">
                  <a:lumMod val="75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 توپیرامات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 گاباپنتین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پری 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گابالین 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2625" y="-571500"/>
            <a:ext cx="7239000" cy="1143000"/>
          </a:xfrm>
        </p:spPr>
        <p:txBody>
          <a:bodyPr/>
          <a:lstStyle/>
          <a:p>
            <a:pPr algn="ctr" rtl="1">
              <a:defRPr/>
            </a:pPr>
            <a:r>
              <a:rPr lang="fa-IR" sz="3600" dirty="0" smtClean="0">
                <a:cs typeface="B Lotus" pitchFamily="2" charset="-78"/>
              </a:rPr>
              <a:t>داروهای </a:t>
            </a:r>
            <a:r>
              <a:rPr lang="fa-IR" sz="3600" dirty="0" err="1" smtClean="0">
                <a:cs typeface="B Lotus" pitchFamily="2" charset="-78"/>
              </a:rPr>
              <a:t>ضدصرع</a:t>
            </a:r>
            <a:r>
              <a:rPr lang="en-US" sz="3600" dirty="0" smtClean="0">
                <a:cs typeface="B Lotus" pitchFamily="2" charset="-78"/>
              </a:rPr>
              <a:t> </a:t>
            </a:r>
            <a:r>
              <a:rPr lang="fa-IR" sz="3600" dirty="0" smtClean="0">
                <a:cs typeface="B Lotus" pitchFamily="2" charset="-78"/>
              </a:rPr>
              <a:t>(</a:t>
            </a:r>
            <a:r>
              <a:rPr lang="fa-IR" sz="3600" dirty="0" err="1" smtClean="0">
                <a:cs typeface="B Lotus" pitchFamily="2" charset="-78"/>
              </a:rPr>
              <a:t>ضدتشنج</a:t>
            </a:r>
            <a:r>
              <a:rPr lang="fa-IR" sz="3600" dirty="0" smtClean="0">
                <a:cs typeface="B Lotus" pitchFamily="2" charset="-78"/>
              </a:rPr>
              <a:t>)</a:t>
            </a:r>
            <a:endParaRPr lang="en-US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66788"/>
            <a:ext cx="8982075" cy="587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2625" y="-571500"/>
            <a:ext cx="7239000" cy="1143000"/>
          </a:xfrm>
        </p:spPr>
        <p:txBody>
          <a:bodyPr/>
          <a:lstStyle/>
          <a:p>
            <a:pPr algn="ctr" rtl="1">
              <a:defRPr/>
            </a:pPr>
            <a:r>
              <a:rPr lang="fa-IR" sz="3600" dirty="0" smtClean="0">
                <a:cs typeface="B Lotus" pitchFamily="2" charset="-78"/>
              </a:rPr>
              <a:t>داروهای </a:t>
            </a:r>
            <a:r>
              <a:rPr lang="fa-IR" sz="3600" dirty="0" err="1" smtClean="0">
                <a:cs typeface="B Lotus" pitchFamily="2" charset="-78"/>
              </a:rPr>
              <a:t>ضدصرع</a:t>
            </a:r>
            <a:r>
              <a:rPr lang="en-US" sz="3600" dirty="0" smtClean="0">
                <a:cs typeface="B Lotus" pitchFamily="2" charset="-78"/>
              </a:rPr>
              <a:t> </a:t>
            </a:r>
            <a:r>
              <a:rPr lang="fa-IR" sz="3600" dirty="0" smtClean="0">
                <a:cs typeface="B Lotus" pitchFamily="2" charset="-78"/>
              </a:rPr>
              <a:t>(</a:t>
            </a:r>
            <a:r>
              <a:rPr lang="fa-IR" sz="3600" dirty="0" err="1" smtClean="0">
                <a:cs typeface="B Lotus" pitchFamily="2" charset="-78"/>
              </a:rPr>
              <a:t>ضدتشنج</a:t>
            </a:r>
            <a:r>
              <a:rPr lang="fa-IR" sz="3600" dirty="0" smtClean="0">
                <a:cs typeface="B Lotus" pitchFamily="2" charset="-78"/>
              </a:rPr>
              <a:t>)</a:t>
            </a:r>
            <a:endParaRPr lang="en-US" dirty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2163"/>
            <a:ext cx="9144000" cy="606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solidFill>
                  <a:schemeClr val="tx2"/>
                </a:solidFill>
                <a:cs typeface="B Lotus" pitchFamily="2" charset="-78"/>
              </a:rPr>
              <a:t>فنی توئین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839200" cy="61722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اشکال دارویی: </a:t>
            </a:r>
            <a:r>
              <a:rPr lang="fa-IR" sz="2800" b="1" dirty="0" smtClean="0">
                <a:cs typeface="B Lotus" pitchFamily="2" charset="-78"/>
              </a:rPr>
              <a:t>سوسپانسیون خوراکی، قرص، کپسول، آمپول 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مکانیسم اثر: </a:t>
            </a:r>
            <a:r>
              <a:rPr lang="fa-IR" sz="2800" b="1" dirty="0" smtClean="0">
                <a:cs typeface="B Lotus" pitchFamily="2" charset="-78"/>
              </a:rPr>
              <a:t>مهار کانال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سدیم</a:t>
            </a:r>
            <a:r>
              <a:rPr lang="fa-IR" sz="2800" b="1" dirty="0" smtClean="0">
                <a:cs typeface="B Lotus" pitchFamily="2" charset="-78"/>
              </a:rPr>
              <a:t> و مهار تولید پتانسیل های عمل مکرر 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فارماکوکینتیک: </a:t>
            </a:r>
            <a:r>
              <a:rPr lang="fa-IR" sz="2800" b="1" dirty="0" smtClean="0">
                <a:cs typeface="B Lotus" pitchFamily="2" charset="-78"/>
              </a:rPr>
              <a:t>بدلیل تفاوت در سرعت و میزان جذب به</a:t>
            </a:r>
            <a:endParaRPr lang="en-US" sz="2800" b="1" dirty="0" smtClean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fa-IR" sz="2800" b="1" dirty="0" smtClean="0">
                <a:cs typeface="B Lotus" pitchFamily="2" charset="-78"/>
              </a:rPr>
              <a:t> بیمار توصیه شود همیشه از فرآورده یک کارخانه استفاده کند. </a:t>
            </a:r>
            <a:endParaRPr lang="en-US" sz="2800" b="1" dirty="0" smtClean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fa-IR" sz="2800" b="1" dirty="0" smtClean="0">
                <a:cs typeface="B Lotus" pitchFamily="2" charset="-78"/>
              </a:rPr>
              <a:t>اتصال </a:t>
            </a:r>
            <a:r>
              <a:rPr lang="fa-IR" sz="2800" b="1" dirty="0">
                <a:cs typeface="B Lotus" pitchFamily="2" charset="-78"/>
              </a:rPr>
              <a:t>پروتئینی بالا </a:t>
            </a:r>
            <a:r>
              <a:rPr lang="fa-IR" sz="2800" b="1" dirty="0" smtClean="0">
                <a:cs typeface="B Lotus" pitchFamily="2" charset="-78"/>
              </a:rPr>
              <a:t>دارد. اثر </a:t>
            </a:r>
            <a:r>
              <a:rPr lang="fa-IR" sz="2800" b="1" dirty="0">
                <a:cs typeface="B Lotus" pitchFamily="2" charset="-78"/>
              </a:rPr>
              <a:t>درمانی آن </a:t>
            </a:r>
            <a:r>
              <a:rPr lang="fa-IR" sz="2800" b="1" dirty="0" smtClean="0">
                <a:cs typeface="B Lotus" pitchFamily="2" charset="-78"/>
              </a:rPr>
              <a:t>ارتباط</a:t>
            </a:r>
            <a:r>
              <a:rPr lang="en-US" sz="2800" b="1" dirty="0" smtClean="0">
                <a:cs typeface="B Lotus" pitchFamily="2" charset="-78"/>
              </a:rPr>
              <a:t> </a:t>
            </a:r>
            <a:r>
              <a:rPr lang="fa-IR" sz="2800" b="1" dirty="0" smtClean="0">
                <a:cs typeface="B Lotus" pitchFamily="2" charset="-78"/>
              </a:rPr>
              <a:t>مستقیم </a:t>
            </a:r>
            <a:r>
              <a:rPr lang="fa-IR" sz="2800" b="1" dirty="0">
                <a:cs typeface="B Lotus" pitchFamily="2" charset="-78"/>
              </a:rPr>
              <a:t>با </a:t>
            </a:r>
            <a:r>
              <a:rPr lang="fa-IR" sz="2800" b="1" dirty="0" smtClean="0">
                <a:cs typeface="B Lotus" pitchFamily="2" charset="-78"/>
              </a:rPr>
              <a:t>غلظت</a:t>
            </a:r>
            <a:endParaRPr lang="en-US" sz="2800" b="1" dirty="0" smtClean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fa-IR" sz="2800" b="1" dirty="0" smtClean="0">
                <a:cs typeface="B Lotus" pitchFamily="2" charset="-78"/>
              </a:rPr>
              <a:t> پلاسمایی</a:t>
            </a:r>
            <a:r>
              <a:rPr lang="en-US" sz="2800" b="1" dirty="0" smtClean="0">
                <a:cs typeface="B Lotus" pitchFamily="2" charset="-78"/>
              </a:rPr>
              <a:t> </a:t>
            </a:r>
            <a:r>
              <a:rPr lang="fa-IR" sz="2800" b="1" dirty="0" smtClean="0">
                <a:cs typeface="B Lotus" pitchFamily="2" charset="-78"/>
              </a:rPr>
              <a:t>دارو </a:t>
            </a:r>
            <a:r>
              <a:rPr lang="fa-IR" sz="2800" b="1" dirty="0">
                <a:cs typeface="B Lotus" pitchFamily="2" charset="-78"/>
              </a:rPr>
              <a:t>دارد</a:t>
            </a:r>
            <a:r>
              <a:rPr lang="fa-IR" sz="2800" b="1" dirty="0" smtClean="0">
                <a:cs typeface="B Lotus" pitchFamily="2" charset="-78"/>
              </a:rPr>
              <a:t>. متابولیسم کبدی دارد که در دوزهای بالا</a:t>
            </a:r>
            <a:endParaRPr lang="en-US" sz="2800" b="1" dirty="0" smtClean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 smtClean="0">
                <a:cs typeface="B Lotus" pitchFamily="2" charset="-78"/>
              </a:rPr>
              <a:t> اشباع شده و سمیت دارو افزایش می یابد. 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fa-IR" sz="2800" b="1" dirty="0" smtClean="0">
              <a:cs typeface="B Lotus" pitchFamily="2" charset="-78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9" r="4207"/>
          <a:stretch>
            <a:fillRect/>
          </a:stretch>
        </p:blipFill>
        <p:spPr bwMode="auto">
          <a:xfrm>
            <a:off x="0" y="1700213"/>
            <a:ext cx="1908175" cy="2603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1272" t="14940" r="15224" b="14940"/>
          <a:stretch/>
        </p:blipFill>
        <p:spPr>
          <a:xfrm>
            <a:off x="46038" y="4508500"/>
            <a:ext cx="3024187" cy="2305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4342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5" y="4603750"/>
            <a:ext cx="24288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12" t="10841" r="2618" b="4253"/>
          <a:stretch>
            <a:fillRect/>
          </a:stretch>
        </p:blipFill>
        <p:spPr bwMode="auto">
          <a:xfrm>
            <a:off x="8253413" y="4303713"/>
            <a:ext cx="7874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3575" y="4487863"/>
            <a:ext cx="2305050" cy="230346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solidFill>
                  <a:schemeClr val="tx2"/>
                </a:solidFill>
                <a:cs typeface="B Lotus" pitchFamily="2" charset="-78"/>
              </a:rPr>
              <a:t>فنی توئین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7696200" cy="6019800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Lotus" pitchFamily="2" charset="-78"/>
              </a:rPr>
              <a:t>کاربرد بالینی: </a:t>
            </a:r>
            <a:r>
              <a:rPr lang="fa-IR" sz="2800" b="1" dirty="0">
                <a:cs typeface="B Lotus" pitchFamily="2" charset="-78"/>
              </a:rPr>
              <a:t>ضد صرع نسبی و </a:t>
            </a:r>
            <a:r>
              <a:rPr lang="fa-IR" sz="2800" b="1" dirty="0" smtClean="0">
                <a:cs typeface="B Lotus" pitchFamily="2" charset="-78"/>
              </a:rPr>
              <a:t>تونیک-کلونیک</a:t>
            </a:r>
            <a:endParaRPr lang="fa-IR" sz="2800" b="1" dirty="0"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sz="2800" b="1" dirty="0" smtClean="0">
              <a:solidFill>
                <a:schemeClr val="bg2">
                  <a:lumMod val="50000"/>
                </a:schemeClr>
              </a:solidFill>
              <a:cs typeface="B Lotus" pitchFamily="2" charset="-78"/>
            </a:endParaRP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عوارض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Lotus" pitchFamily="2" charset="-78"/>
              </a:rPr>
              <a:t>: </a:t>
            </a:r>
            <a:r>
              <a:rPr lang="fa-IR" sz="2800" b="1" dirty="0">
                <a:cs typeface="B Lotus" pitchFamily="2" charset="-78"/>
              </a:rPr>
              <a:t>عدم تعادل، دوبینی (نیستاگموس)، هیپرپلازی </a:t>
            </a:r>
            <a:r>
              <a:rPr lang="fa-IR" sz="2800" b="1" dirty="0" smtClean="0">
                <a:cs typeface="B Lotus" pitchFamily="2" charset="-78"/>
              </a:rPr>
              <a:t>لثه </a:t>
            </a:r>
            <a:r>
              <a:rPr lang="fa-IR" sz="2800" b="1" dirty="0" smtClean="0">
                <a:solidFill>
                  <a:srgbClr val="7030A0"/>
                </a:solidFill>
                <a:latin typeface="B Homa"/>
                <a:cs typeface="B Ferdosi" pitchFamily="2" charset="-78"/>
              </a:rPr>
              <a:t>(لزوم مسواک زدن مرتب)، </a:t>
            </a:r>
            <a:r>
              <a:rPr lang="fa-IR" sz="2800" b="1" dirty="0">
                <a:cs typeface="B Lotus" pitchFamily="2" charset="-78"/>
              </a:rPr>
              <a:t>پرمویی، خشونت قیافه، نوروپاتی، </a:t>
            </a:r>
            <a:r>
              <a:rPr lang="fa-IR" sz="2800" b="1" dirty="0" smtClean="0">
                <a:cs typeface="B Lotus" pitchFamily="2" charset="-78"/>
              </a:rPr>
              <a:t>استئومالاسی </a:t>
            </a:r>
            <a:r>
              <a:rPr lang="fa-IR" sz="2800" b="1" dirty="0" smtClean="0">
                <a:solidFill>
                  <a:srgbClr val="7030A0"/>
                </a:solidFill>
                <a:cs typeface="B Ferdosi" pitchFamily="2" charset="-78"/>
              </a:rPr>
              <a:t>(لزوم مصرف غذاهای حاوی ویتامین </a:t>
            </a:r>
            <a:r>
              <a:rPr lang="en-US" sz="2800" b="1" dirty="0" smtClean="0">
                <a:solidFill>
                  <a:srgbClr val="7030A0"/>
                </a:solidFill>
                <a:cs typeface="B Ferdosi" pitchFamily="2" charset="-78"/>
              </a:rPr>
              <a:t>D</a:t>
            </a:r>
            <a:r>
              <a:rPr lang="fa-IR" sz="2800" b="1" dirty="0" smtClean="0">
                <a:solidFill>
                  <a:srgbClr val="7030A0"/>
                </a:solidFill>
                <a:cs typeface="B Ferdosi" pitchFamily="2" charset="-78"/>
              </a:rPr>
              <a:t>)، </a:t>
            </a:r>
            <a:r>
              <a:rPr lang="fa-IR" sz="2800" b="1" dirty="0">
                <a:cs typeface="B Lotus" pitchFamily="2" charset="-78"/>
              </a:rPr>
              <a:t>آنمی مگالوبلاستیک، سندرم </a:t>
            </a:r>
            <a:r>
              <a:rPr lang="fa-IR" sz="2800" b="1" dirty="0" smtClean="0">
                <a:cs typeface="B Lotus" pitchFamily="2" charset="-78"/>
              </a:rPr>
              <a:t>هیدانتوئینی جنین هنگام </a:t>
            </a:r>
            <a:r>
              <a:rPr lang="fa-IR" sz="2800" b="1" dirty="0">
                <a:cs typeface="B Lotus" pitchFamily="2" charset="-78"/>
              </a:rPr>
              <a:t>مصرف در بارداری</a:t>
            </a:r>
          </a:p>
          <a:p>
            <a:pPr marL="274320" indent="-274320" algn="r" rtl="1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fa-IR" sz="2800" b="1" dirty="0" smtClean="0">
                <a:solidFill>
                  <a:schemeClr val="tx2"/>
                </a:solidFill>
                <a:cs typeface="B Lotus" pitchFamily="2" charset="-78"/>
              </a:rPr>
              <a:t>تداخلات دارویی: </a:t>
            </a:r>
            <a:r>
              <a:rPr lang="fa-IR" sz="2800" b="1" dirty="0" smtClean="0">
                <a:cs typeface="B Lotus" pitchFamily="2" charset="-78"/>
              </a:rPr>
              <a:t>خاصیت القای آنزیمی دارد و متابولیسم بعضی داروها را افزایش میدهد.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7239000" cy="11430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>
                <a:solidFill>
                  <a:schemeClr val="tx2"/>
                </a:solidFill>
                <a:cs typeface="B Lotus" pitchFamily="2" charset="-78"/>
              </a:rPr>
              <a:t>فنی توئین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7696200" cy="6019800"/>
          </a:xfrm>
        </p:spPr>
        <p:txBody>
          <a:bodyPr/>
          <a:lstStyle/>
          <a:p>
            <a:pPr algn="r" rtl="1" eaLnBrk="1" hangingPunct="1"/>
            <a:r>
              <a:rPr lang="fa-IR" altLang="en-US" sz="2800" b="1" dirty="0" smtClean="0">
                <a:cs typeface="B Lotus" panose="00000400000000000000" pitchFamily="2" charset="-78"/>
              </a:rPr>
              <a:t>فنی توئین ممکن است موجب </a:t>
            </a:r>
            <a:r>
              <a:rPr lang="fa-IR" altLang="en-US" sz="2800" b="1" dirty="0" smtClean="0">
                <a:solidFill>
                  <a:srgbClr val="7030A0"/>
                </a:solidFill>
                <a:cs typeface="B Ferdosi" panose="00000400000000000000" pitchFamily="2" charset="-78"/>
              </a:rPr>
              <a:t>نارنجی یا قهوه ای شدن ادرار </a:t>
            </a:r>
            <a:r>
              <a:rPr lang="fa-IR" altLang="en-US" sz="2800" b="1" dirty="0" smtClean="0">
                <a:cs typeface="B Lotus" panose="00000400000000000000" pitchFamily="2" charset="-78"/>
              </a:rPr>
              <a:t>شود.</a:t>
            </a:r>
            <a:endParaRPr lang="en-US" altLang="en-US" sz="2800" b="1" dirty="0" smtClean="0">
              <a:cs typeface="B Lotus" panose="00000400000000000000" pitchFamily="2" charset="-78"/>
            </a:endParaRPr>
          </a:p>
          <a:p>
            <a:pPr algn="r" rtl="1" eaLnBrk="1" hangingPunct="1"/>
            <a:endParaRPr lang="fa-IR" altLang="en-US" sz="2800" b="1" dirty="0" smtClean="0">
              <a:cs typeface="B Lotus" panose="00000400000000000000" pitchFamily="2" charset="-78"/>
            </a:endParaRPr>
          </a:p>
          <a:p>
            <a:pPr algn="r" rtl="1" eaLnBrk="1" hangingPunct="1"/>
            <a:r>
              <a:rPr lang="fa-IR" altLang="en-US" sz="2800" b="1" dirty="0" smtClean="0">
                <a:cs typeface="B Lotus" panose="00000400000000000000" pitchFamily="2" charset="-78"/>
              </a:rPr>
              <a:t>فنی توئین تزریقی فقط باید بصورت </a:t>
            </a:r>
            <a:r>
              <a:rPr lang="fa-IR" altLang="en-US" sz="2800" b="1" dirty="0" smtClean="0">
                <a:solidFill>
                  <a:srgbClr val="7030A0"/>
                </a:solidFill>
                <a:cs typeface="B Ferdosi" panose="00000400000000000000" pitchFamily="2" charset="-78"/>
              </a:rPr>
              <a:t>وریدی</a:t>
            </a:r>
            <a:r>
              <a:rPr lang="fa-IR" altLang="en-US" sz="2800" b="1" dirty="0" smtClean="0">
                <a:cs typeface="B Lotus" panose="00000400000000000000" pitchFamily="2" charset="-78"/>
              </a:rPr>
              <a:t> مصرف شود و برای انفوزیون از </a:t>
            </a:r>
            <a:r>
              <a:rPr lang="fa-IR" altLang="en-US" sz="2800" b="1" dirty="0" smtClean="0">
                <a:solidFill>
                  <a:srgbClr val="7030A0"/>
                </a:solidFill>
                <a:cs typeface="B Ferdosi" panose="00000400000000000000" pitchFamily="2" charset="-78"/>
              </a:rPr>
              <a:t>سرم نمکی </a:t>
            </a:r>
            <a:r>
              <a:rPr lang="fa-IR" altLang="en-US" sz="2800" b="1" dirty="0" smtClean="0">
                <a:cs typeface="B Lotus" panose="00000400000000000000" pitchFamily="2" charset="-78"/>
              </a:rPr>
              <a:t>استفاده شود (در محلول قندی رسوب میکند).</a:t>
            </a:r>
            <a:endParaRPr lang="en-US" altLang="en-US" sz="2800" b="1" dirty="0" smtClean="0">
              <a:cs typeface="B Lotus" panose="00000400000000000000" pitchFamily="2" charset="-78"/>
            </a:endParaRPr>
          </a:p>
          <a:p>
            <a:pPr algn="r" rtl="1" eaLnBrk="1" hangingPunct="1"/>
            <a:endParaRPr lang="en-US" altLang="en-US" sz="2800" b="1" dirty="0" smtClean="0">
              <a:cs typeface="B Lotus" panose="00000400000000000000" pitchFamily="2" charset="-78"/>
            </a:endParaRPr>
          </a:p>
          <a:p>
            <a:pPr algn="r" rtl="1" eaLnBrk="1" hangingPunct="1"/>
            <a:r>
              <a:rPr lang="fa-IR" altLang="en-US" sz="2800" b="1" dirty="0" smtClean="0">
                <a:cs typeface="B Lotus" panose="00000400000000000000" pitchFamily="2" charset="-78"/>
              </a:rPr>
              <a:t>زنانی که تحت درمان با داروهای ضد صرع با خاصیت القای آنزیمی هستند و از </a:t>
            </a:r>
            <a:r>
              <a:rPr lang="fa-IR" altLang="en-US" sz="2800" b="1" dirty="0" smtClean="0">
                <a:solidFill>
                  <a:srgbClr val="7030A0"/>
                </a:solidFill>
                <a:cs typeface="B Lotus" panose="00000400000000000000" pitchFamily="2" charset="-78"/>
              </a:rPr>
              <a:t>قرصهای ضدبارداری خوراکی </a:t>
            </a:r>
            <a:r>
              <a:rPr lang="fa-IR" altLang="en-US" sz="2800" b="1" dirty="0" smtClean="0">
                <a:cs typeface="B Lotus" panose="00000400000000000000" pitchFamily="2" charset="-78"/>
              </a:rPr>
              <a:t>استفاده میکنند باید از فرآورده های حاوی مقادیر زیادتر استروژن و پروژسترون (</a:t>
            </a:r>
            <a:r>
              <a:rPr lang="en-US" altLang="en-US" sz="2800" b="1" dirty="0" smtClean="0">
                <a:cs typeface="B Lotus" panose="00000400000000000000" pitchFamily="2" charset="-78"/>
              </a:rPr>
              <a:t>HD</a:t>
            </a:r>
            <a:r>
              <a:rPr lang="fa-IR" altLang="en-US" sz="2800" b="1" dirty="0" smtClean="0">
                <a:cs typeface="B Lotus" panose="00000400000000000000" pitchFamily="2" charset="-78"/>
              </a:rPr>
              <a:t>) یا سایر روشهای جلوگیری استفاده کنند. </a:t>
            </a:r>
          </a:p>
          <a:p>
            <a:pPr algn="r" rtl="1" eaLnBrk="1" hangingPunct="1"/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1615</TotalTime>
  <Words>1042</Words>
  <Application>Microsoft Office PowerPoint</Application>
  <PresentationFormat>On-screen Show (4:3)</PresentationFormat>
  <Paragraphs>123</Paragraphs>
  <Slides>16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B Ferdosi</vt:lpstr>
      <vt:lpstr>B Homa</vt:lpstr>
      <vt:lpstr>B Lotus</vt:lpstr>
      <vt:lpstr>Calibri</vt:lpstr>
      <vt:lpstr>Tahoma</vt:lpstr>
      <vt:lpstr>Times New Roman</vt:lpstr>
      <vt:lpstr>Trebuchet MS</vt:lpstr>
      <vt:lpstr>Wingdings</vt:lpstr>
      <vt:lpstr>Wingdings 2</vt:lpstr>
      <vt:lpstr>Opulent</vt:lpstr>
      <vt:lpstr>AntiEpileptic or Antiseizure or ANTICONVULSANT Drugs</vt:lpstr>
      <vt:lpstr>صرع  Epilepsy</vt:lpstr>
      <vt:lpstr>طبقه بندی انواع صرع</vt:lpstr>
      <vt:lpstr>داروهای ضدصرع (ضدتشنج)</vt:lpstr>
      <vt:lpstr>داروهای ضدصرع (ضدتشنج)</vt:lpstr>
      <vt:lpstr>داروهای ضدصرع (ضدتشنج)</vt:lpstr>
      <vt:lpstr>فنی توئین</vt:lpstr>
      <vt:lpstr>فنی توئین</vt:lpstr>
      <vt:lpstr>فنی توئین</vt:lpstr>
      <vt:lpstr>کاربامازپین</vt:lpstr>
      <vt:lpstr>فنوباربیتال</vt:lpstr>
      <vt:lpstr>پریمیدون</vt:lpstr>
      <vt:lpstr>اتوسوکسیمید</vt:lpstr>
      <vt:lpstr>اسید والپروئیک و سدیم والپروات </vt:lpstr>
      <vt:lpstr>بنزودیازپین ها</vt:lpstr>
      <vt:lpstr>لاموتریژین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baran</dc:creator>
  <cp:lastModifiedBy>Windows User</cp:lastModifiedBy>
  <cp:revision>135</cp:revision>
  <dcterms:created xsi:type="dcterms:W3CDTF">2010-12-02T20:18:46Z</dcterms:created>
  <dcterms:modified xsi:type="dcterms:W3CDTF">2022-03-05T08:51:36Z</dcterms:modified>
</cp:coreProperties>
</file>